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4" r:id="rId4"/>
    <p:sldId id="259" r:id="rId5"/>
    <p:sldId id="260" r:id="rId6"/>
    <p:sldId id="261" r:id="rId7"/>
    <p:sldId id="262" r:id="rId8"/>
    <p:sldId id="265" r:id="rId9"/>
    <p:sldId id="266" r:id="rId10"/>
    <p:sldId id="268" r:id="rId11"/>
    <p:sldId id="267" r:id="rId12"/>
  </p:sldIdLst>
  <p:sldSz cx="14630400" cy="8229600"/>
  <p:notesSz cx="14630400" cy="82296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  <p:bold r:id="rId19"/>
      <p:italic r:id="rId20"/>
      <p:boldItalic r:id="rId21"/>
    </p:embeddedFont>
  </p:embeddedFontLst>
  <p:defaultTextStyle>
    <a:defPPr>
      <a:defRPr lang="ru-RU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25" d="100"/>
          <a:sy n="125" d="100"/>
        </p:scale>
        <p:origin x="57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33.63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1795 1,'-104'0,"61"0,34 0,12 0,347 0,-1123 0,1386 0,-1499 0,1437 0,-1552 0,1650 0,-1581 0,1379 0,-1107 0,1487 0,-1617 0,1605 0,-1418 0,1368 0,-1636 0,1917 0,-1696 0,1476 0,-1334 0,846 0,-330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59.934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14:48:00.910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0 9 24575,'2'0'0,"1"0"0,3 0 0,0 0 0,3 0 0,-1 0 0,1 0 0,1 0 0,-1 0 0,0 0 0,-2-2 0,0 1 0,0-1 0,1 0 0,-1 1 0,2 0 0,-1 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14:48:16.70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598 30 24575,'196'8'0,"-145"-4"0,1-2 0,73-7 0,-125 5 0,0 0 0,0-1 0,0 1 0,0 0 0,0 0 0,-1 0 0,1 0 0,0 0 0,0 0 0,0 0 0,0-1 0,0 1 0,0 0 0,0 0 0,0 0 0,0 0 0,0 0 0,0 0 0,0 0 0,0-1 0,0 1 0,0 0 0,0 0 0,0 0 0,0 0 0,0 0 0,0 0 0,0-1 0,0 1 0,0 0 0,0 0 0,0 0 0,0 0 0,0 0 0,1 0 0,-1 0 0,0-1 0,0 1 0,0 0 0,0 0 0,0 0 0,0 0 0,0 0 0,0 0 0,1 0 0,-1 0 0,0 0 0,0 0 0,0 0 0,0 0 0,0 0 0,0 0 0,0 0 0,1 0 0,-1 0 0,0 0 0,0 0 0,0 0 0,0 0 0,1 0 0,-19-9 0,-29-4 0,-93 15 0,-82-4 0,-71-6 0,292 8 0,208 7 0,75 3 0,-186-1 0,-61-5 0,7 0 0,0-2 0,51-3 0,-88-2 0,-21 0 0,-26 0 0,36 2 0,-1 1 0,0-1 0,1-1 0,-1 1 0,1-1 0,-10-4 0,3 2 0,24 5 0,0 1 0,-1-2 0,1 1 0,0-2 0,12-1 0,13 0 0,132-6 0,-99 4 0,83 5 0,-47 2 0,62 5 0,-7 0 0,-10 1 0,-88-9 0,-51-2 0,-1 2 0,0-1 0,1 1 0,-1 1 0,0 0 0,0 1 0,17 4 0,-26-6 0,0 0 0,0 0 0,0 1 0,0-1 0,0 1 0,-1-1 0,1 1 0,0-1 0,0 1 0,0-1 0,0 1 0,-1 0 0,1-1 0,0 1 0,-1 0 0,1 0 0,0 0 0,-1-1 0,1 1 0,-1 0 0,0 0 0,1 0 0,-1 0 0,0 0 0,1 0 0,-1 0 0,0 0 0,0 0 0,0 0 0,0 0 0,0 0 0,0 0 0,0 0 0,0 0 0,0 0 0,0 0 0,-1 0 0,1 0 0,0 0 0,-1 0 0,1 0 0,-1 0 0,1-1 0,-1 1 0,1 0 0,-1 0 0,0 0 0,1-1 0,-2 2 0,-1 1 0,1 0 0,-1 0 0,0 0 0,0 0 0,0-1 0,0 0 0,-1 1 0,1-1 0,-1 0 0,1-1 0,-6 3 0,-3-1 0,2-1 0,0 0 0,0 0 0,0-1 0,-11 1 0,23-2 0,40 3 0,-41-3 0,0 0 0,0 0 0,1 0 0,-1 0 0,0 0 0,0 1 0,0-1 0,1 0 0,-1 1 0,0-1 0,0 0 0,0 1 0,0 0 0,0-1 0,0 1 0,0-1 0,0 1 0,0 0 0,0 0 0,0 0 0,-1 0 0,1-1 0,0 1 0,0 0 0,-1 0 0,1 0 0,-1 1 0,1-1 0,-1 0 0,1 0 0,0 2 0,-3-1 0,1-1 0,-1 0 0,0 0 0,1 0 0,-1 0 0,0 0 0,1 0 0,-1 0 0,0 0 0,0-1 0,0 1 0,0-1 0,0 1 0,0-1 0,0 0 0,0 0 0,-3 0 0,-19 6 0,15-3 0,0-1 0,0 1 0,0-1 0,0-1 0,0 0 0,0 0 0,-1-1 0,1 0 0,0 0 0,-13-3 0,-15 1 0,-105-7 0,-369 9 0,370-8 0,41 6 0,-100 4 0,6 2 0,0 1 0,119 2 0,-1-4 0,-82-5 0,144 0 0,-1 1 0,0-2 0,1 0 0,-1-1 0,1 0 0,0-1 0,0-1 0,1 0 0,-24-15 0,35 19 0,-1-1 0,1 1 0,0-1 0,0 1 0,0-1 0,0 0 0,0 0 0,1 0 0,-1 0 0,1 0 0,0 0 0,0 0 0,0 0 0,0 0 0,1-1 0,-1-4 0,1 6 0,-1 0 0,1 1 0,1-1 0,-1 1 0,0-1 0,0 1 0,1-1 0,-1 0 0,1 1 0,-1-1 0,1 1 0,-1 0 0,1-1 0,0 1 0,0 0 0,0-1 0,0 1 0,0 0 0,0 0 0,0 0 0,0-1 0,1 1 0,-1 1 0,0-1 0,0 0 0,1 0 0,-1 0 0,1 1 0,-1-1 0,1 1 0,-1-1 0,1 1 0,-1-1 0,4 1 0,15-3-227,1 0-1,-1 2 1,1 1-1,-1 0 1,27 4-1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14:47:47.011"/>
    </inkml:context>
    <inkml:brush xml:id="br0">
      <inkml:brushProperty name="width" value="0.025" units="cm"/>
      <inkml:brushProperty name="height" value="0.025" units="cm"/>
      <inkml:brushProperty name="color" value="#FFFFFF"/>
    </inkml:brush>
  </inkml:definitions>
  <inkml:trace contextRef="#ctx0" brushRef="#br0">561 82 24575,'0'-1'0,"-1"1"0,1-1 0,-1 0 0,0 1 0,0-1 0,1 0 0,-1 1 0,0-1 0,0 1 0,0-1 0,1 1 0,-1-1 0,0 1 0,0 0 0,0-1 0,0 1 0,0 0 0,0 0 0,0 0 0,0 0 0,0 0 0,0 0 0,0 0 0,-1 0 0,-33 0 0,31 0 0,-152 10 0,237-12 0,56 4 0,-137-3 0,1 1 0,-1 0 0,0 0 0,1 0 0,-1 0 0,1 0 0,-1 0 0,1 0 0,-1 0 0,1 0 0,-1 0 0,1 0 0,-1 0 0,1 0 0,-1 1 0,1-1 0,-1 0 0,1 0 0,-1 0 0,1 1 0,-1-1 0,0 0 0,1 1 0,-1-1 0,0 0 0,1 1 0,-1-1 0,0 0 0,1 1 0,-1 0 0,-12 7 0,-27 3 0,1-6 0,-60 1 0,144-8 0,-31 0 0,0 1 0,0 1 0,1 1 0,-1 0 0,28 5 0,-43-6 0,0 0 0,0 0 0,1 0 0,-1 0 0,0 0 0,0 0 0,1 0 0,-1 0 0,0 0 0,0 0 0,0 0 0,1 0 0,-1 0 0,0 0 0,0 0 0,1 0 0,-1 0 0,0 0 0,0 0 0,0 0 0,1 1 0,-1-1 0,0 0 0,0 0 0,0 0 0,1 0 0,-1 0 0,0 1 0,0-1 0,0 0 0,0 0 0,0 0 0,1 1 0,-1-1 0,0 0 0,0 0 0,0 0 0,0 1 0,0-1 0,0 0 0,0 0 0,0 1 0,0-1 0,0 0 0,0 0 0,0 0 0,0 1 0,0-1 0,0 0 0,0 0 0,0 1 0,0-1 0,0 0 0,0 0 0,0 0 0,0 1 0,-1-1 0,1 0 0,0 1 0,-20 6 0,-28 0 0,177 2 0,-154-10 0,14 0 0,0 0 0,0 1 0,1 0 0,-1 1 0,-11 2 0,21-3 0,1 0 0,0 0 0,0 0 0,0 0 0,0 0 0,0 0 0,0 0 0,0 0 0,-1 0 0,1 0 0,0 0 0,0 0 0,0 1 0,0-1 0,0 0 0,0 0 0,0 0 0,0 0 0,-1 0 0,1 0 0,0 0 0,0 0 0,0 0 0,0 0 0,0 0 0,0 0 0,0 0 0,0 0 0,0 1 0,0-1 0,0 0 0,0 0 0,0 0 0,-1 0 0,1 0 0,0 0 0,0 0 0,0 0 0,0 1 0,0-1 0,0 0 0,0 0 0,0 0 0,0 0 0,0 0 0,0 0 0,0 0 0,0 1 0,0-1 0,1 0 0,-1 0 0,0 0 0,0 0 0,0 0 0,0 0 0,0 0 0,0 0 0,0 1 0,0-1 0,0 0 0,0 0 0,0 0 0,11 5 0,13 2 0,38-6 0,-57-2 0,-8 1 0,-32 0 0,-34-9 0,147 10 0,-45-2 0,-29 1 0,-13 0 0,-16-1 0,-6 1 0,0 1 0,-37 6 0,55-7 0,28-7 0,29-8 0,-24 14 0,-17 1 0,0 0 0,0 0 0,0 0 0,-1 0 0,1 0 0,0-1 0,0 1 0,0-1 0,-1 0 0,6-2 0,-9 3 0,1-1 0,0 1 0,0-1 0,0 1 0,0-1 0,-1 1 0,1-1 0,0 1 0,0-1 0,-1 1 0,1 0 0,0-1 0,-1 1 0,1-1 0,0 1 0,-1 0 0,1 0 0,-1-1 0,1 1 0,-1 0 0,1-1 0,-1 1 0,1 0 0,-1 0 0,1 0 0,-1 0 0,1 0 0,-1-1 0,1 1 0,-1 0 0,1 0 0,-1 0 0,1 0 0,-1 0 0,0 1 0,-21-6 0,-138 5 0,159 0 0,1 0 0,-1 0 0,1 0 0,-1 0 0,0 0 0,1 0 0,-1 0 0,1 0 0,-1 0 0,0 0 0,1 0 0,-1-1 0,1 1 0,-1 0 0,1 0 0,-1-1 0,1 1 0,-1 0 0,1-1 0,-1 1 0,1 0 0,-1-1 0,1 1 0,-1-1 0,1 1 0,-1-2 0,10-9 0,25-5 0,134-1 0,-141 17 0,-23 0 0,0 1 0,0-1 0,-1 0 0,1 0 0,0 0 0,0-1 0,-1 1 0,1-1 0,0 0 0,-1 0 0,7-3 0,-62 0 0,-52 5 0,61-1 0,33 0 0,13 0 0,115-9 0,-114 8 0,0 1 0,0 0 0,0-1 0,0 0 0,0 0 0,0 0 0,0 0 0,0-1 0,-1 0 0,1 1 0,0-1 0,5-5 0,-9 7 0,-1-1 0,0 0 0,1 1 0,-1-1 0,0 1 0,1-1 0,-1 0 0,0 1 0,0 0 0,1-1 0,-1 1 0,0 0 0,0-1 0,0 1 0,0 0 0,1 0 0,-1-1 0,0 1 0,0 0 0,0 0 0,0 0 0,0 0 0,0 0 0,-1 1 0,-30-1 0,29 0 0,-87 0 0,53 0 0,31 0 0,12 0 0,41 0 0,20-1 0,-49 1 0,-15 1 0,-7 1 0,-68 13 0,158-26 0,-78 9 0,31-8 0,-31 2 0,-21-1 0,8 8 0,0-1 0,-1 1 0,1 0 0,-1 1 0,1-1 0,-9 1 0,11 1 0,5 0 0,27 0 0,12-1 0,-38 0 0,-25 0 0,-48-1 0,-75 2 0,145-1 0,0 0 0,0 0 0,0 0 0,0 0 0,-1 0 0,1-1 0,0 1 0,0 0 0,0 0 0,0 0 0,0 0 0,-1 0 0,1 0 0,0 0 0,0 0 0,0 0 0,-1 0 0,1 0 0,0 0 0,0 0 0,0 0 0,0 0 0,-1 0 0,1 0 0,0 0 0,0 0 0,0 0 0,0 0 0,-1 0 0,1 0 0,0 1 0,0-1 0,0 0 0,0 0 0,0 0 0,0 0 0,-1 0 0,1 0 0,0 1 0,0-1 0,0 0 0,0 0 0,0 0 0,0 0 0,0 0 0,0 1 0,0-1 0,-1 0 0,1 0 0,0 0 0,0 0 0,0 1 0,0-1 0,0 0 0,0 0 0,0 0 0,0 0 0,0 1 0,1-1 0,12 6 0,24 2 0,9-8 0,-32-2 0,0 2 0,1 0 0,-1 1 0,1 0 0,-1 1 0,0 1 0,20 6 0,-33-8 0,0-1 0,0 0 0,0 0 0,0 1 0,0-1 0,0 1 0,0-1 0,-1 1 0,1-1 0,0 1 0,0-1 0,-1 1 0,1 0 0,0-1 0,-1 1 0,1 0 0,0 0 0,-1-1 0,1 1 0,-1 0 0,1 0 0,-1 0 0,0 0 0,1 0 0,-1 0 0,0 0 0,0 0 0,1 1 0,-2 0 0,1 0 0,-1 0 0,0-1 0,1 1 0,-1 0 0,0-1 0,0 1 0,0 0 0,0-1 0,0 1 0,0-1 0,-1 0 0,-2 3 0,-2 1 0,0 0 0,0-1 0,0 0 0,-1 0 0,0 0 0,-9 3 0,-48 5 0,97-14 0,0 1 0,40 5 0,-69-2 0,-20 1 0,-25-1 0,-37-18 0,86 17 0,0 0 0,0 0 0,0-1 0,0-1 0,15-1 0,-16 0 0,0 1 0,0 1 0,1-1 0,-1 1 0,0 0 0,0 1 0,1 0 0,-1 0 0,10 3 0,-17-4 0,1 0 0,-1 0 0,1 1 0,-1-1 0,1 0 0,-1 0 0,1 0 0,-1 0 0,1 1 0,-1-1 0,1 0 0,-1 0 0,1 1 0,-1-1 0,0 0 0,1 1 0,-1-1 0,0 0 0,1 1 0,-1-1 0,0 1 0,1-1 0,-1 1 0,0-1 0,0 0 0,1 1 0,-1-1 0,0 1 0,0-1 0,0 1 0,0 0 0,-13 6 0,-25-1 0,-8-7 0,32 1 0,45 0 0,31 0 0,-57 0 0,-7 0 0,-34 0 0,-32 0 0,42 0 0,37 0 0,44 0 0,-49 0 0,-36 0 0,-5 0 0,57 0 0,19 5 0,-37-2 0,-27-2 0,0-1 0,39 0 0,-1 0 0,-40 0 0,-8 5 0,28 0 0,22 1 0,42-4 0,-127-2 0,39 0 0,28 0 0,11 0 0,12-1 0,-6 1 0,-36 7 0,72-7 0,-41 1 0,-43 0 0,-9-1 0,37 0 0,27 0 0,-4-3 0,-29-3 0,-31-3 0,6 7 0,-48-9 0,68 9 0,-4-3 0,41 6 0,34-2 0,-33-8 0,-40 9 0,-39 9 0,30-8 0,23-2 0,-1 1 0,1 0 0,-1 0 0,1 1 0,-1-1 0,1 1 0,-1-1 0,1 1 0,-1 0 0,1 1 0,-4 1 0,60 0 0,28-3 0,-49 0 0,-28 0 0,-12 0 0,-11 0 0,0 1 0,0 0 0,-31 8 0,110-2 0,1-7 0,-57 0 0,-6 0 0,-34 0 0,-18 0 0,50 0 0,33 0 0,26 0 0,-50 0 0,-35 0 0,-32 2 0,34-1 0,1 0 0,-49-6 0,126-4 0,-25 9 0,1-1 0,-1-1 0,0-1 0,40-10 0,-125 6 0,-221-2 0,241 10 0,22 1 0,0-2 0,-28-3 0,96-6 0,128 1 0,-111 7 0,-42 1 0,-36 1 0,1-1 0,-230 8 0,220-8 0,17-1 0,0 1 0,0 0 0,0 0 0,0 0 0,-1 0 0,1 1 0,0-1 0,0 1 0,0 0 0,0 0 0,-5 2 0,61 1 0,-32-5 0,0-1 0,1 0 0,29-8 0,57-9 0,21-3 0,-129 22 0,1 0 0,-1 1 0,1-1 0,-1 0 0,0 0 0,1 0 0,-1 0 0,1 0 0,-1 0 0,0 0 0,1 0 0,-1 0 0,1 0 0,-1-1 0,0 1 0,1 0 0,-1 0 0,0 0 0,1 0 0,-1-1 0,0 1 0,1 0 0,-1 0 0,0-1 0,1 1 0,-1 0 0,0 0 0,1-1 0,-1 1 0,0 0 0,0-1 0,0 1 0,1 0 0,-1-1 0,0 1 0,0-1 0,0 1 0,0-1 0,-17-4 0,-30 2 0,-218 12 0,163-1 0,481-8 0,-685 0 0,348-3 0,-1-2 0,0-1 0,51-16 0,-66 16 0,49-10 0,-142 14 0,-30 19 0,-45-9 0,170-8 0,9 2 0,0-3 0,0-1 0,0-1 0,66-16 0,-143 19 0,27-1 0,1 0 0,-1 2 0,-23 2 0,17 0 0,0 0 0,-32 0 0,2-1 0,-21 8-1365,62-9-5461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54.769"/>
    </inkml:context>
    <inkml:brush xml:id="br0">
      <inkml:brushProperty name="width" value="0.1" units="cm"/>
      <inkml:brushProperty name="height" value="0.1" units="cm"/>
      <inkml:brushProperty name="color" value="#FFFFFF"/>
      <inkml:brushProperty name="ignorePressure" value="1"/>
    </inkml:brush>
  </inkml:definitions>
  <inkml:trace contextRef="#ctx0" brushRef="#br0">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13.056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101 1,'364'0,"-661"0,850 0,-770 0,901 0,-1059 0,1130 0,-1193 0,1122 0,-1174 0,981 0,-956 0,857 0,-1489 0,1517 0,-1466 0,1660 0,-1246 0,1132 0,-910 0,403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13.615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 1,'399'0,"-407"0,-1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14.204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1,'609'0,"-601"0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14.781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0 1,'678'0,"-703"0,17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1-27T14:47:16.100"/>
    </inkml:context>
    <inkml:brush xml:id="br0">
      <inkml:brushProperty name="width" value="0.025" units="cm"/>
      <inkml:brushProperty name="height" value="0.025" units="cm"/>
      <inkml:brushProperty name="color" value="#FFFFFF"/>
      <inkml:brushProperty name="ignorePressure" value="1"/>
    </inkml:brush>
  </inkml:definitions>
  <inkml:trace contextRef="#ctx0" brushRef="#br0">1 1,'1914'0,"-1907"0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1-27T14:47:58.634"/>
    </inkml:context>
    <inkml:brush xml:id="br0">
      <inkml:brushProperty name="width" value="0.1" units="cm"/>
      <inkml:brushProperty name="height" value="0.1" units="cm"/>
      <inkml:brushProperty name="color" value="#FFFFFF"/>
    </inkml:brush>
  </inkml:definitions>
  <inkml:trace contextRef="#ctx0" brushRef="#br0">111 38 24575,'73'-2'0,"-40"0"0,0 1 0,54 6 0,-136 4 0,-22-8 0,-71-3 0,98-7 0,43 8 0,-1 1 0,1-1 0,-1 1 0,0-1 0,1 1 0,-1-1 0,1 0 0,-1 0 0,1 0 0,0 0 0,-1 0 0,1 0 0,0 0 0,0 0 0,0 0 0,0 0 0,0-1 0,0 1 0,0-1 0,0 1 0,0 0 0,1-1 0,-2-2 0,2 3 0,1 0 0,-1 1 0,1-1 0,-1 0 0,1 1 0,0-1 0,-1 1 0,1-1 0,0 1 0,-1-1 0,1 1 0,0 0 0,0-1 0,-1 1 0,1 0 0,0 0 0,0-1 0,0 1 0,-1 0 0,1 0 0,0 0 0,0 0 0,0 0 0,-1 0 0,1 0 0,1 0 0,29 1 0,-26-1 0,207 10 0,-115 8 0,54-10 0,-10 1 0,-9 0 0,71-2 0,-5-4 0,-105-5 0,-88 2 0,1-1 0,-1 0 0,0 0 0,0 0 0,0-1 0,0 0 0,0 0 0,0 0 0,-1-1 0,1 1 0,-1-1 0,1 0 0,-1-1 0,0 1 0,6-8 0,3 1 0,-73 8 0,-41 1 0,-81 3 0,32 23 0,119-19 0,-45 1 0,15-2 0,-306 5-101,250-11-1163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8286750" y="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7B3E70-6AB8-47D0-8AFF-CD830A3394BD}" type="datetimeFigureOut">
              <a:rPr lang="ru-RU" smtClean="0"/>
              <a:t>12.02.2025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4845050" y="1028700"/>
            <a:ext cx="4940300" cy="2778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1463675" y="3960813"/>
            <a:ext cx="11703050" cy="32400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8286750" y="7816850"/>
            <a:ext cx="6340475" cy="4127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6A3487-C155-4601-8BE2-1766A1CAD092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70141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A3487-C155-4601-8BE2-1766A1CAD092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73725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A3487-C155-4601-8BE2-1766A1CAD092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694768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76A3487-C155-4601-8BE2-1766A1CAD092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1641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 bwMode="auto">
          <a:xfrm>
            <a:off x="0" y="0"/>
            <a:ext cx="14630400" cy="8229600"/>
          </a:xfrm>
          <a:prstGeom prst="rect">
            <a:avLst/>
          </a:prstGeom>
          <a:solidFill>
            <a:srgbClr val="07070C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2839214" y="7749539"/>
            <a:ext cx="1722604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docs.python.org/3/" TargetMode="External"/><Relationship Id="rId3" Type="http://schemas.openxmlformats.org/officeDocument/2006/relationships/hyperlink" Target="https://api.jquery.com/" TargetMode="External"/><Relationship Id="rId7" Type="http://schemas.openxmlformats.org/officeDocument/2006/relationships/hyperlink" Target="https://developer.mozilla.org/en-US/docs/Web/CSS" TargetMode="External"/><Relationship Id="rId2" Type="http://schemas.openxmlformats.org/officeDocument/2006/relationships/hyperlink" Target="https://flask.palletsprojects.com/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developer.mozilla.org/en-US/docs/Web/HTML" TargetMode="External"/><Relationship Id="rId5" Type="http://schemas.openxmlformats.org/officeDocument/2006/relationships/hyperlink" Target="https://developer.mozilla.org/en-US/docs/Web/JavaScript" TargetMode="External"/><Relationship Id="rId4" Type="http://schemas.openxmlformats.org/officeDocument/2006/relationships/hyperlink" Target="https://www.sqlite.org/docs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u.qrcodechimp.com/maximize-profits-in-hospitality-using-qr-codes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yandex.ru/maps/-/CHEViK6R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customXml" Target="../ink/ink6.xml"/><Relationship Id="rId18" Type="http://schemas.openxmlformats.org/officeDocument/2006/relationships/image" Target="../media/image35.png"/><Relationship Id="rId3" Type="http://schemas.openxmlformats.org/officeDocument/2006/relationships/customXml" Target="../ink/ink1.xml"/><Relationship Id="rId21" Type="http://schemas.openxmlformats.org/officeDocument/2006/relationships/customXml" Target="../ink/ink10.xml"/><Relationship Id="rId7" Type="http://schemas.openxmlformats.org/officeDocument/2006/relationships/customXml" Target="../ink/ink3.xml"/><Relationship Id="rId12" Type="http://schemas.openxmlformats.org/officeDocument/2006/relationships/image" Target="../media/image32.png"/><Relationship Id="rId17" Type="http://schemas.openxmlformats.org/officeDocument/2006/relationships/customXml" Target="../ink/ink8.xml"/><Relationship Id="rId25" Type="http://schemas.openxmlformats.org/officeDocument/2006/relationships/image" Target="../media/image38.png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png"/><Relationship Id="rId11" Type="http://schemas.openxmlformats.org/officeDocument/2006/relationships/customXml" Target="../ink/ink5.xml"/><Relationship Id="rId24" Type="http://schemas.openxmlformats.org/officeDocument/2006/relationships/customXml" Target="../ink/ink12.xml"/><Relationship Id="rId5" Type="http://schemas.openxmlformats.org/officeDocument/2006/relationships/customXml" Target="../ink/ink2.xml"/><Relationship Id="rId15" Type="http://schemas.openxmlformats.org/officeDocument/2006/relationships/customXml" Target="../ink/ink7.xml"/><Relationship Id="rId23" Type="http://schemas.openxmlformats.org/officeDocument/2006/relationships/image" Target="../media/image37.png"/><Relationship Id="rId10" Type="http://schemas.openxmlformats.org/officeDocument/2006/relationships/image" Target="../media/image31.png"/><Relationship Id="rId19" Type="http://schemas.openxmlformats.org/officeDocument/2006/relationships/customXml" Target="../ink/ink9.xml"/><Relationship Id="rId4" Type="http://schemas.openxmlformats.org/officeDocument/2006/relationships/image" Target="../media/image28.png"/><Relationship Id="rId9" Type="http://schemas.openxmlformats.org/officeDocument/2006/relationships/customXml" Target="../ink/ink4.xml"/><Relationship Id="rId14" Type="http://schemas.openxmlformats.org/officeDocument/2006/relationships/image" Target="../media/image33.png"/><Relationship Id="rId22" Type="http://schemas.openxmlformats.org/officeDocument/2006/relationships/customXml" Target="../ink/ink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2353726" y="1561604"/>
            <a:ext cx="10040358" cy="283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ct val="150000"/>
              </a:lnSpc>
              <a:buNone/>
              <a:defRPr/>
            </a:pP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«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Разработка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умной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системы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для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бесконтактного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заселения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и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проживания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в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домах</a:t>
            </a:r>
            <a:r>
              <a:rPr lang="en-US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 и </a:t>
            </a:r>
            <a:r>
              <a:rPr lang="en-US" sz="3200" dirty="0" err="1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отелях</a:t>
            </a:r>
            <a:r>
              <a:rPr lang="ru-RU" sz="3200" dirty="0">
                <a:solidFill>
                  <a:schemeClr val="accent1">
                    <a:lumMod val="60000"/>
                    <a:lumOff val="40000"/>
                  </a:schemeClr>
                </a:solidFill>
                <a:ea typeface="Sora Medium"/>
                <a:cs typeface="Sora Medium"/>
              </a:rPr>
              <a:t>»</a:t>
            </a:r>
            <a:endParaRPr lang="en-US" sz="32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4" name="Text 1"/>
          <p:cNvSpPr/>
          <p:nvPr/>
        </p:nvSpPr>
        <p:spPr bwMode="auto">
          <a:xfrm>
            <a:off x="6170520" y="3739719"/>
            <a:ext cx="7841424" cy="12337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Выполнили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: Зборовский Михаил,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Развенков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Кирилл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Редикальцева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Мария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— 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ученики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10 "Т"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класса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ГБОУ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Школа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№2098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имени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Героя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Советского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Союза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Л.М.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Доватора</a:t>
            </a:r>
            <a:endParaRPr lang="en-US" sz="2400" dirty="0"/>
          </a:p>
        </p:txBody>
      </p:sp>
      <p:sp>
        <p:nvSpPr>
          <p:cNvPr id="5" name="Text 2"/>
          <p:cNvSpPr/>
          <p:nvPr/>
        </p:nvSpPr>
        <p:spPr bwMode="auto">
          <a:xfrm>
            <a:off x="6183344" y="5733997"/>
            <a:ext cx="804020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Научны</a:t>
            </a:r>
            <a:r>
              <a:rPr lang="ru-RU" sz="2400" dirty="0">
                <a:solidFill>
                  <a:srgbClr val="E0D6DE"/>
                </a:solidFill>
                <a:ea typeface="Noto Sans TC"/>
                <a:cs typeface="Noto Sans TC"/>
              </a:rPr>
              <a:t>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руководител</a:t>
            </a:r>
            <a:r>
              <a:rPr lang="ru-RU" sz="2400" dirty="0">
                <a:solidFill>
                  <a:srgbClr val="E0D6DE"/>
                </a:solidFill>
                <a:ea typeface="Noto Sans TC"/>
                <a:cs typeface="Noto Sans TC"/>
              </a:rPr>
              <a:t>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: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Гоптарь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Евгений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Андреевич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Малевин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Дмитрий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Сергеевич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—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учителя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информатики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ГБОУ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Школа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№2098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имени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Героя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Советского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Союза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Л.М.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Доватора</a:t>
            </a:r>
            <a:endParaRPr lang="en-US" sz="2400" dirty="0"/>
          </a:p>
        </p:txBody>
      </p:sp>
      <p:sp>
        <p:nvSpPr>
          <p:cNvPr id="6" name="Text 3"/>
          <p:cNvSpPr/>
          <p:nvPr/>
        </p:nvSpPr>
        <p:spPr bwMode="auto">
          <a:xfrm>
            <a:off x="6280189" y="6668687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endParaRPr lang="en-US" sz="2000" dirty="0"/>
          </a:p>
        </p:txBody>
      </p:sp>
      <p:sp>
        <p:nvSpPr>
          <p:cNvPr id="7" name="Text 4"/>
          <p:cNvSpPr/>
          <p:nvPr/>
        </p:nvSpPr>
        <p:spPr bwMode="auto">
          <a:xfrm>
            <a:off x="6280190" y="717387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endParaRPr lang="en-US" sz="1750"/>
          </a:p>
        </p:txBody>
      </p:sp>
      <p:sp>
        <p:nvSpPr>
          <p:cNvPr id="10" name="Прямоугольник 9"/>
          <p:cNvSpPr/>
          <p:nvPr/>
        </p:nvSpPr>
        <p:spPr bwMode="auto">
          <a:xfrm>
            <a:off x="11051782" y="6718610"/>
            <a:ext cx="3580915" cy="1510990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8D73D41-0A70-47DA-A933-8791C3F36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10544" y="3708830"/>
            <a:ext cx="3827946" cy="38279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9B4AC2E-5CD2-4316-BF54-D1A3275FA2A7}"/>
              </a:ext>
            </a:extLst>
          </p:cNvPr>
          <p:cNvSpPr txBox="1"/>
          <p:nvPr/>
        </p:nvSpPr>
        <p:spPr>
          <a:xfrm>
            <a:off x="735866" y="81141"/>
            <a:ext cx="132760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ru-RU" sz="2800" b="0" i="0" dirty="0">
                <a:solidFill>
                  <a:schemeClr val="bg1"/>
                </a:solidFill>
                <a:effectLst/>
                <a:latin typeface="Roboto" panose="02000000000000000000" pitchFamily="2" charset="0"/>
              </a:rPr>
              <a:t>Государственное бюджетное общеобразовательное учреждение города Москвы «Школа № 2098 имени Героя Советского Союза Л.М. Доватора»</a:t>
            </a:r>
          </a:p>
          <a:p>
            <a:pPr algn="ctr"/>
            <a:endParaRPr lang="ru-RU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9CAE99A-475E-4593-9165-F51FDE97C4FE}"/>
              </a:ext>
            </a:extLst>
          </p:cNvPr>
          <p:cNvSpPr/>
          <p:nvPr/>
        </p:nvSpPr>
        <p:spPr bwMode="auto">
          <a:xfrm>
            <a:off x="10232952" y="5907272"/>
            <a:ext cx="4397448" cy="232232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Text 0">
            <a:extLst>
              <a:ext uri="{FF2B5EF4-FFF2-40B4-BE49-F238E27FC236}">
                <a16:creationId xmlns:a16="http://schemas.microsoft.com/office/drawing/2014/main" id="{73D90EE2-E8D5-4A04-AFF7-759AF81EF56A}"/>
              </a:ext>
            </a:extLst>
          </p:cNvPr>
          <p:cNvSpPr/>
          <p:nvPr/>
        </p:nvSpPr>
        <p:spPr bwMode="auto">
          <a:xfrm>
            <a:off x="1158516" y="1123494"/>
            <a:ext cx="388843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ru-RU" sz="4000" dirty="0">
                <a:solidFill>
                  <a:srgbClr val="97B8FF"/>
                </a:solidFill>
                <a:ea typeface="Sora Medium"/>
                <a:cs typeface="Sora Medium"/>
              </a:rPr>
              <a:t>Список</a:t>
            </a:r>
            <a:r>
              <a:rPr lang="ru-RU" sz="3600" dirty="0">
                <a:solidFill>
                  <a:srgbClr val="97B8FF"/>
                </a:solidFill>
                <a:ea typeface="Sora Medium"/>
                <a:cs typeface="Sora Medium"/>
              </a:rPr>
              <a:t> литературы</a:t>
            </a:r>
            <a:endParaRPr lang="en-US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2B8A6-C930-4B94-9FC2-1A0B24210655}"/>
              </a:ext>
            </a:extLst>
          </p:cNvPr>
          <p:cNvSpPr txBox="1"/>
          <p:nvPr/>
        </p:nvSpPr>
        <p:spPr>
          <a:xfrm>
            <a:off x="1158516" y="2530624"/>
            <a:ext cx="12313368" cy="4221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Flask (The Flask Documentation)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https://flask.palletsprojects.com/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jQuery (jQuery API Documentation)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https://api.jquery.com/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SQLite (SQLite Documentation)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https://www.sqlite.org/docs.html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JavaScript (MDN Web Docs - JavaScript)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https://developer.mozilla.org/en-US/docs/Web/JavaScript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HTML (MDN Web Docs - HTML)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https://developer.mozilla.org/en-US/docs/Web/HTML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CSS (MDN Web Docs - CSS)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https://developer.mozilla.org/en-US/docs/Web/CSS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US" sz="28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Python (The Python Language Reference) - </a:t>
            </a:r>
            <a:r>
              <a:rPr lang="en-US" sz="2800" u="sng" dirty="0">
                <a:solidFill>
                  <a:schemeClr val="accent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https://docs.python.org/3/</a:t>
            </a:r>
            <a:endParaRPr lang="ru-RU" sz="2800" dirty="0">
              <a:solidFill>
                <a:schemeClr val="accent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5300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2440543" y="3625691"/>
            <a:ext cx="9749314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700"/>
              </a:lnSpc>
              <a:buNone/>
              <a:defRPr/>
            </a:pPr>
            <a:r>
              <a:rPr lang="en-US" sz="6150" dirty="0">
                <a:solidFill>
                  <a:srgbClr val="97B8FF"/>
                </a:solidFill>
                <a:ea typeface="Sora Medium"/>
                <a:cs typeface="Sora Medium"/>
              </a:rPr>
              <a:t>СПАСИБО ЗА ВНИМАНИЕ!</a:t>
            </a:r>
            <a:endParaRPr lang="en-US" sz="6150" dirty="0"/>
          </a:p>
        </p:txBody>
      </p:sp>
      <p:sp>
        <p:nvSpPr>
          <p:cNvPr id="4" name="Прямоугольник 3"/>
          <p:cNvSpPr/>
          <p:nvPr/>
        </p:nvSpPr>
        <p:spPr bwMode="auto">
          <a:xfrm>
            <a:off x="11800227" y="6948920"/>
            <a:ext cx="2766377" cy="1210934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2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 bwMode="auto">
          <a:xfrm>
            <a:off x="793790" y="728662"/>
            <a:ext cx="6288524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Актуальность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и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цель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работы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 bwMode="auto">
          <a:xfrm>
            <a:off x="9691464" y="180201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300"/>
              </a:lnSpc>
              <a:buNone/>
              <a:defRPr/>
            </a:pPr>
            <a:r>
              <a:rPr lang="en-US" sz="3200" dirty="0" err="1">
                <a:solidFill>
                  <a:srgbClr val="97B8FF"/>
                </a:solidFill>
                <a:ea typeface="Sora Medium"/>
                <a:cs typeface="Sora Medium"/>
              </a:rPr>
              <a:t>Цель</a:t>
            </a:r>
            <a:r>
              <a:rPr lang="en-US" sz="32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200" dirty="0" err="1">
                <a:solidFill>
                  <a:srgbClr val="97B8FF"/>
                </a:solidFill>
                <a:ea typeface="Sora Medium"/>
                <a:cs typeface="Sora Medium"/>
              </a:rPr>
              <a:t>проекта</a:t>
            </a:r>
            <a:endParaRPr lang="en-US" sz="3200" dirty="0"/>
          </a:p>
        </p:txBody>
      </p:sp>
      <p:sp>
        <p:nvSpPr>
          <p:cNvPr id="4" name="Text 2"/>
          <p:cNvSpPr/>
          <p:nvPr/>
        </p:nvSpPr>
        <p:spPr bwMode="auto">
          <a:xfrm>
            <a:off x="8179295" y="2273501"/>
            <a:ext cx="5657315" cy="43969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Разработать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систему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которая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позволит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пользователям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самостоятельно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забронировать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жилье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получить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доступ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к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нему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без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физического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контакта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управлять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некоторыми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функциями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дома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или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отеля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должна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быть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интуитивно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понятной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безопасной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надежной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414706" y="1794790"/>
            <a:ext cx="3251121" cy="3251121"/>
          </a:xfrm>
          <a:prstGeom prst="rect">
            <a:avLst/>
          </a:prstGeom>
        </p:spPr>
      </p:pic>
      <p:sp>
        <p:nvSpPr>
          <p:cNvPr id="6" name="Shape 3"/>
          <p:cNvSpPr/>
          <p:nvPr/>
        </p:nvSpPr>
        <p:spPr bwMode="auto">
          <a:xfrm>
            <a:off x="2604212" y="5085311"/>
            <a:ext cx="226814" cy="226814"/>
          </a:xfrm>
          <a:prstGeom prst="roundRect">
            <a:avLst>
              <a:gd name="adj" fmla="val 8063"/>
            </a:avLst>
          </a:prstGeom>
          <a:solidFill>
            <a:srgbClr val="97B8FF"/>
          </a:solidFill>
          <a:ln/>
        </p:spPr>
      </p:sp>
      <p:sp>
        <p:nvSpPr>
          <p:cNvPr id="7" name="Text 4"/>
          <p:cNvSpPr/>
          <p:nvPr/>
        </p:nvSpPr>
        <p:spPr bwMode="auto">
          <a:xfrm>
            <a:off x="2891986" y="5085311"/>
            <a:ext cx="892135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Qr-коды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(40%)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 bwMode="auto">
          <a:xfrm>
            <a:off x="2604212" y="5464524"/>
            <a:ext cx="226814" cy="226814"/>
          </a:xfrm>
          <a:prstGeom prst="roundRect">
            <a:avLst>
              <a:gd name="adj" fmla="val 8063"/>
            </a:avLst>
          </a:prstGeom>
          <a:solidFill>
            <a:srgbClr val="DE97FF"/>
          </a:solidFill>
          <a:ln/>
        </p:spPr>
      </p:sp>
      <p:sp>
        <p:nvSpPr>
          <p:cNvPr id="9" name="Text 6"/>
          <p:cNvSpPr/>
          <p:nvPr/>
        </p:nvSpPr>
        <p:spPr bwMode="auto">
          <a:xfrm>
            <a:off x="2891986" y="5464524"/>
            <a:ext cx="2600920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Ключи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карты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доступа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(25%)</a:t>
            </a:r>
            <a:endParaRPr lang="en-US" sz="2400" dirty="0"/>
          </a:p>
        </p:txBody>
      </p:sp>
      <p:sp>
        <p:nvSpPr>
          <p:cNvPr id="10" name="Shape 7"/>
          <p:cNvSpPr/>
          <p:nvPr/>
        </p:nvSpPr>
        <p:spPr bwMode="auto">
          <a:xfrm>
            <a:off x="2604212" y="5843739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97B8"/>
          </a:solidFill>
          <a:ln/>
        </p:spPr>
      </p:sp>
      <p:sp>
        <p:nvSpPr>
          <p:cNvPr id="11" name="Text 8"/>
          <p:cNvSpPr/>
          <p:nvPr/>
        </p:nvSpPr>
        <p:spPr bwMode="auto">
          <a:xfrm>
            <a:off x="2891986" y="5843739"/>
            <a:ext cx="2046922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Пароли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pin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коды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(15%)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 bwMode="auto">
          <a:xfrm>
            <a:off x="2604212" y="6222953"/>
            <a:ext cx="226814" cy="226814"/>
          </a:xfrm>
          <a:prstGeom prst="roundRect">
            <a:avLst>
              <a:gd name="adj" fmla="val 8063"/>
            </a:avLst>
          </a:prstGeom>
          <a:solidFill>
            <a:srgbClr val="FFDE97"/>
          </a:solidFill>
          <a:ln/>
        </p:spPr>
      </p:sp>
      <p:sp>
        <p:nvSpPr>
          <p:cNvPr id="13" name="Text 10"/>
          <p:cNvSpPr/>
          <p:nvPr/>
        </p:nvSpPr>
        <p:spPr bwMode="auto">
          <a:xfrm>
            <a:off x="2891986" y="6222953"/>
            <a:ext cx="2770703" cy="2268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Биометрические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данные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(10%)</a:t>
            </a:r>
            <a:endParaRPr lang="en-US" sz="2400" dirty="0"/>
          </a:p>
        </p:txBody>
      </p:sp>
      <p:sp>
        <p:nvSpPr>
          <p:cNvPr id="14" name="Text 11"/>
          <p:cNvSpPr/>
          <p:nvPr/>
        </p:nvSpPr>
        <p:spPr bwMode="auto">
          <a:xfrm>
            <a:off x="793790" y="713803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r>
              <a:rPr lang="en-US" sz="2400" u="sng" dirty="0">
                <a:solidFill>
                  <a:srgbClr val="97B8FF"/>
                </a:solidFill>
                <a:ea typeface="Noto Sans TC"/>
                <a:cs typeface="Noto Sans TC"/>
                <a:hlinkClick r:id="rId3" tooltip="https://ru.qrcodechimp.com/maximize-profits-in-hospitality-using-qr-codes/"/>
              </a:rPr>
              <a:t>https://ru.qrcodechimp.com/maximize-profits-in-hospitality-using-qr-codes/</a:t>
            </a:r>
            <a:endParaRPr lang="en-US" sz="2400" dirty="0"/>
          </a:p>
        </p:txBody>
      </p:sp>
      <p:sp>
        <p:nvSpPr>
          <p:cNvPr id="1403640979" name="Прямоугольник 9"/>
          <p:cNvSpPr/>
          <p:nvPr/>
        </p:nvSpPr>
        <p:spPr bwMode="auto">
          <a:xfrm>
            <a:off x="11020908" y="6672326"/>
            <a:ext cx="3580913" cy="1510990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9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" name="Прямоугольник 19"/>
          <p:cNvSpPr/>
          <p:nvPr/>
        </p:nvSpPr>
        <p:spPr bwMode="auto">
          <a:xfrm>
            <a:off x="10182729" y="5899458"/>
            <a:ext cx="4397448" cy="232232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Text 0"/>
          <p:cNvSpPr/>
          <p:nvPr/>
        </p:nvSpPr>
        <p:spPr bwMode="auto">
          <a:xfrm>
            <a:off x="793790" y="865227"/>
            <a:ext cx="108590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Пример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взаимодействия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пользователя</a:t>
            </a:r>
            <a:endParaRPr lang="en-US" sz="36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793790" y="1914168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 bwMode="auto">
          <a:xfrm>
            <a:off x="793790" y="2707958"/>
            <a:ext cx="293179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3200" b="1" dirty="0" err="1">
                <a:solidFill>
                  <a:srgbClr val="E0D6DE"/>
                </a:solidFill>
                <a:ea typeface="Sora Medium"/>
                <a:cs typeface="Sora Medium"/>
              </a:rPr>
              <a:t>На</a:t>
            </a:r>
            <a:r>
              <a:rPr lang="en-US" sz="32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3200" b="1" dirty="0" err="1">
                <a:solidFill>
                  <a:srgbClr val="E0D6DE"/>
                </a:solidFill>
                <a:ea typeface="Sora Medium"/>
                <a:cs typeface="Sora Medium"/>
              </a:rPr>
              <a:t>главную</a:t>
            </a:r>
            <a:r>
              <a:rPr lang="en-US" sz="32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3200" b="1" dirty="0" err="1">
                <a:solidFill>
                  <a:srgbClr val="E0D6DE"/>
                </a:solidFill>
                <a:ea typeface="Sora Medium"/>
                <a:cs typeface="Sora Medium"/>
              </a:rPr>
              <a:t>страницу</a:t>
            </a:r>
            <a:endParaRPr lang="en-US" sz="3200" b="1" dirty="0"/>
          </a:p>
        </p:txBody>
      </p:sp>
      <p:sp>
        <p:nvSpPr>
          <p:cNvPr id="5" name="Text 2"/>
          <p:cNvSpPr/>
          <p:nvPr/>
        </p:nvSpPr>
        <p:spPr bwMode="auto">
          <a:xfrm>
            <a:off x="793790" y="3198376"/>
            <a:ext cx="41207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Пользователь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открывает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страницу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сайта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видит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список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домов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/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отелей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доступных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для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бронирования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0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5254704" y="1914168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 bwMode="auto">
          <a:xfrm>
            <a:off x="5254704" y="2707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Выбор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дома</a:t>
            </a:r>
            <a:endParaRPr lang="en-US" sz="2800" b="1" dirty="0"/>
          </a:p>
        </p:txBody>
      </p:sp>
      <p:sp>
        <p:nvSpPr>
          <p:cNvPr id="8" name="Text 4"/>
          <p:cNvSpPr/>
          <p:nvPr/>
        </p:nvSpPr>
        <p:spPr bwMode="auto">
          <a:xfrm>
            <a:off x="5254704" y="3198376"/>
            <a:ext cx="412075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Пользователь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выбирает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дом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/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отель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который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ему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нравится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, и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переходит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на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страницу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с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детальной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информацией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о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нем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9715738" y="191416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 bwMode="auto">
          <a:xfrm>
            <a:off x="9715738" y="27079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Бронирование</a:t>
            </a:r>
            <a:endParaRPr lang="en-US" sz="2800" b="1" dirty="0"/>
          </a:p>
        </p:txBody>
      </p:sp>
      <p:sp>
        <p:nvSpPr>
          <p:cNvPr id="11" name="Text 6"/>
          <p:cNvSpPr/>
          <p:nvPr/>
        </p:nvSpPr>
        <p:spPr bwMode="auto">
          <a:xfrm>
            <a:off x="9715738" y="3198376"/>
            <a:ext cx="41207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Пользователь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выбирает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дату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 и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оплачивает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000" dirty="0" err="1">
                <a:solidFill>
                  <a:srgbClr val="E0D6DE"/>
                </a:solidFill>
                <a:ea typeface="Noto Sans TC"/>
                <a:cs typeface="Noto Sans TC"/>
              </a:rPr>
              <a:t>бронирование</a:t>
            </a:r>
            <a:r>
              <a:rPr lang="en-US" sz="20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000" dirty="0"/>
          </a:p>
        </p:txBody>
      </p:sp>
      <p:pic>
        <p:nvPicPr>
          <p:cNvPr id="16" name="Рисунок 8"/>
          <p:cNvPicPr/>
          <p:nvPr/>
        </p:nvPicPr>
        <p:blipFill>
          <a:blip r:embed="rId5"/>
          <a:stretch/>
        </p:blipFill>
        <p:spPr bwMode="auto">
          <a:xfrm>
            <a:off x="496708" y="5482952"/>
            <a:ext cx="4424484" cy="2348112"/>
          </a:xfrm>
          <a:prstGeom prst="rect">
            <a:avLst/>
          </a:prstGeom>
          <a:ln w="0">
            <a:noFill/>
          </a:ln>
        </p:spPr>
      </p:pic>
      <p:pic>
        <p:nvPicPr>
          <p:cNvPr id="17" name="Рисунок 2"/>
          <p:cNvPicPr/>
          <p:nvPr/>
        </p:nvPicPr>
        <p:blipFill>
          <a:blip r:embed="rId6"/>
          <a:stretch/>
        </p:blipFill>
        <p:spPr bwMode="auto">
          <a:xfrm>
            <a:off x="5058546" y="5482952"/>
            <a:ext cx="4647456" cy="2355898"/>
          </a:xfrm>
          <a:prstGeom prst="rect">
            <a:avLst/>
          </a:prstGeom>
          <a:ln w="0">
            <a:noFill/>
          </a:ln>
        </p:spPr>
      </p:pic>
      <p:pic>
        <p:nvPicPr>
          <p:cNvPr id="18" name="Рисунок 7"/>
          <p:cNvPicPr/>
          <p:nvPr/>
        </p:nvPicPr>
        <p:blipFill>
          <a:blip r:embed="rId7"/>
          <a:stretch/>
        </p:blipFill>
        <p:spPr bwMode="auto">
          <a:xfrm>
            <a:off x="9843356" y="5383998"/>
            <a:ext cx="4615236" cy="2305058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4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 bwMode="auto">
          <a:xfrm>
            <a:off x="793790" y="91678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Задачи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работы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 bwMode="auto">
          <a:xfrm>
            <a:off x="399187" y="22160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 bwMode="auto">
          <a:xfrm>
            <a:off x="582305" y="2301045"/>
            <a:ext cx="14394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 dirty="0">
                <a:solidFill>
                  <a:srgbClr val="E0D6DE"/>
                </a:solidFill>
                <a:ea typeface="Sora Medium"/>
                <a:cs typeface="Sora Medium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 bwMode="auto">
          <a:xfrm>
            <a:off x="1136303" y="221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Разработка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модели</a:t>
            </a:r>
            <a:endParaRPr lang="en-US" sz="2800" b="1" dirty="0"/>
          </a:p>
        </p:txBody>
      </p:sp>
      <p:sp>
        <p:nvSpPr>
          <p:cNvPr id="7" name="Text 4"/>
          <p:cNvSpPr/>
          <p:nvPr/>
        </p:nvSpPr>
        <p:spPr bwMode="auto">
          <a:xfrm>
            <a:off x="450979" y="2706454"/>
            <a:ext cx="3613071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Создание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модели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корпуса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замка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разработка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электронной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схемы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которая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позволит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замку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работать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автономно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8" name="Shape 5"/>
          <p:cNvSpPr/>
          <p:nvPr/>
        </p:nvSpPr>
        <p:spPr bwMode="auto">
          <a:xfrm>
            <a:off x="4290864" y="22160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9" name="Text 6"/>
          <p:cNvSpPr/>
          <p:nvPr/>
        </p:nvSpPr>
        <p:spPr bwMode="auto">
          <a:xfrm>
            <a:off x="4440049" y="2301045"/>
            <a:ext cx="21193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ea typeface="Sora Medium"/>
                <a:cs typeface="Sora Medium"/>
              </a:rPr>
              <a:t>2</a:t>
            </a:r>
            <a:endParaRPr lang="en-US" sz="2650"/>
          </a:p>
        </p:txBody>
      </p:sp>
      <p:sp>
        <p:nvSpPr>
          <p:cNvPr id="10" name="Text 7"/>
          <p:cNvSpPr/>
          <p:nvPr/>
        </p:nvSpPr>
        <p:spPr bwMode="auto">
          <a:xfrm>
            <a:off x="5027980" y="221603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Создание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сайта</a:t>
            </a:r>
            <a:endParaRPr lang="en-US" sz="2800" b="1" dirty="0"/>
          </a:p>
        </p:txBody>
      </p:sp>
      <p:sp>
        <p:nvSpPr>
          <p:cNvPr id="11" name="Text 8"/>
          <p:cNvSpPr/>
          <p:nvPr/>
        </p:nvSpPr>
        <p:spPr bwMode="auto">
          <a:xfrm>
            <a:off x="4290864" y="2706454"/>
            <a:ext cx="3853869" cy="254031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Разработка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сайта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с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серверной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частью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где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будет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реализована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бронирования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оплаты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управление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доступом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к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домам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/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отелям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12" name="Shape 9"/>
          <p:cNvSpPr/>
          <p:nvPr/>
        </p:nvSpPr>
        <p:spPr bwMode="auto">
          <a:xfrm>
            <a:off x="399187" y="572873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26262B"/>
          </a:solidFill>
          <a:ln/>
        </p:spPr>
      </p:sp>
      <p:sp>
        <p:nvSpPr>
          <p:cNvPr id="13" name="Text 10"/>
          <p:cNvSpPr/>
          <p:nvPr/>
        </p:nvSpPr>
        <p:spPr bwMode="auto">
          <a:xfrm>
            <a:off x="548848" y="5813747"/>
            <a:ext cx="21097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  <a:defRPr/>
            </a:pPr>
            <a:r>
              <a:rPr lang="en-US" sz="2650">
                <a:solidFill>
                  <a:srgbClr val="E0D6DE"/>
                </a:solidFill>
                <a:ea typeface="Sora Medium"/>
                <a:cs typeface="Sora Medium"/>
              </a:rPr>
              <a:t>3</a:t>
            </a:r>
            <a:endParaRPr lang="en-US" sz="2650"/>
          </a:p>
        </p:txBody>
      </p:sp>
      <p:sp>
        <p:nvSpPr>
          <p:cNvPr id="14" name="Text 11"/>
          <p:cNvSpPr/>
          <p:nvPr/>
        </p:nvSpPr>
        <p:spPr bwMode="auto">
          <a:xfrm>
            <a:off x="1136303" y="57287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Тестирование</a:t>
            </a:r>
            <a:endParaRPr lang="en-US" sz="2800" b="1" dirty="0"/>
          </a:p>
        </p:txBody>
      </p:sp>
      <p:sp>
        <p:nvSpPr>
          <p:cNvPr id="15" name="Text 12"/>
          <p:cNvSpPr/>
          <p:nvPr/>
        </p:nvSpPr>
        <p:spPr bwMode="auto">
          <a:xfrm>
            <a:off x="399187" y="621915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Проведение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тестирования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разработанной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выявления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устранения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ошибок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оптимизации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функциональности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5DB97641-EFEC-4EE4-918B-7052938C2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460695" y="0"/>
            <a:ext cx="6169705" cy="82262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5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2978348" y="2134553"/>
            <a:ext cx="2152055" cy="1669852"/>
          </a:xfrm>
          <a:prstGeom prst="rect">
            <a:avLst/>
          </a:prstGeom>
        </p:spPr>
      </p:pic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826294" y="5587602"/>
            <a:ext cx="6456164" cy="1669852"/>
          </a:xfrm>
          <a:prstGeom prst="rect">
            <a:avLst/>
          </a:prstGeom>
        </p:spPr>
      </p:pic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2" name="Text 0"/>
          <p:cNvSpPr/>
          <p:nvPr/>
        </p:nvSpPr>
        <p:spPr bwMode="auto">
          <a:xfrm>
            <a:off x="793790" y="972145"/>
            <a:ext cx="766333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Сделано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на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данный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момент</a:t>
            </a:r>
            <a:endParaRPr lang="en-US" sz="3600" dirty="0"/>
          </a:p>
        </p:txBody>
      </p:sp>
      <p:sp>
        <p:nvSpPr>
          <p:cNvPr id="4" name="Text 1"/>
          <p:cNvSpPr/>
          <p:nvPr/>
        </p:nvSpPr>
        <p:spPr bwMode="auto">
          <a:xfrm>
            <a:off x="3994428" y="2959179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1</a:t>
            </a:r>
            <a:endParaRPr lang="en-US" sz="2200"/>
          </a:p>
        </p:txBody>
      </p:sp>
      <p:sp>
        <p:nvSpPr>
          <p:cNvPr id="5" name="Text 2"/>
          <p:cNvSpPr/>
          <p:nvPr/>
        </p:nvSpPr>
        <p:spPr bwMode="auto">
          <a:xfrm>
            <a:off x="5357217" y="23613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Проведен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анализ</a:t>
            </a:r>
            <a:endParaRPr lang="en-US" sz="2800" b="1" dirty="0"/>
          </a:p>
        </p:txBody>
      </p:sp>
      <p:sp>
        <p:nvSpPr>
          <p:cNvPr id="6" name="Text 3"/>
          <p:cNvSpPr/>
          <p:nvPr/>
        </p:nvSpPr>
        <p:spPr bwMode="auto">
          <a:xfrm>
            <a:off x="5373710" y="2682261"/>
            <a:ext cx="825257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Изучены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существующие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технологии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бесконтактного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заселения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изучены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потребности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пользователей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7" name="Shape 4"/>
          <p:cNvSpPr/>
          <p:nvPr/>
        </p:nvSpPr>
        <p:spPr bwMode="auto">
          <a:xfrm>
            <a:off x="5187077" y="3817501"/>
            <a:ext cx="8592860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9" name="Text 5"/>
          <p:cNvSpPr/>
          <p:nvPr/>
        </p:nvSpPr>
        <p:spPr bwMode="auto">
          <a:xfrm>
            <a:off x="3966091" y="4469249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2</a:t>
            </a:r>
            <a:endParaRPr lang="en-US" sz="2200"/>
          </a:p>
        </p:txBody>
      </p:sp>
      <p:sp>
        <p:nvSpPr>
          <p:cNvPr id="10" name="Text 6"/>
          <p:cNvSpPr/>
          <p:nvPr/>
        </p:nvSpPr>
        <p:spPr bwMode="auto"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Создан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макет</a:t>
            </a:r>
            <a:endParaRPr lang="en-US" sz="2800" b="1" dirty="0"/>
          </a:p>
        </p:txBody>
      </p:sp>
      <p:sp>
        <p:nvSpPr>
          <p:cNvPr id="11" name="Text 7"/>
          <p:cNvSpPr/>
          <p:nvPr/>
        </p:nvSpPr>
        <p:spPr bwMode="auto">
          <a:xfrm>
            <a:off x="6449796" y="4470559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Создан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макет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замка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двери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а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также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разработана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электронная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схема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12" name="Shape 8"/>
          <p:cNvSpPr/>
          <p:nvPr/>
        </p:nvSpPr>
        <p:spPr bwMode="auto">
          <a:xfrm>
            <a:off x="6263164" y="5544025"/>
            <a:ext cx="7516773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4" name="Text 9"/>
          <p:cNvSpPr/>
          <p:nvPr/>
        </p:nvSpPr>
        <p:spPr bwMode="auto">
          <a:xfrm>
            <a:off x="3966448" y="6195774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3</a:t>
            </a:r>
            <a:endParaRPr lang="en-US" sz="2200"/>
          </a:p>
        </p:txBody>
      </p:sp>
      <p:sp>
        <p:nvSpPr>
          <p:cNvPr id="15" name="Text 10"/>
          <p:cNvSpPr/>
          <p:nvPr/>
        </p:nvSpPr>
        <p:spPr bwMode="auto">
          <a:xfrm>
            <a:off x="7509272" y="5814417"/>
            <a:ext cx="290834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Разработан</a:t>
            </a:r>
            <a:r>
              <a:rPr lang="en-US" sz="2800" b="1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800" b="1" dirty="0" err="1">
                <a:solidFill>
                  <a:srgbClr val="E0D6DE"/>
                </a:solidFill>
                <a:ea typeface="Sora Medium"/>
                <a:cs typeface="Sora Medium"/>
              </a:rPr>
              <a:t>веб-сайт</a:t>
            </a:r>
            <a:endParaRPr lang="en-US" sz="2800" b="1" dirty="0"/>
          </a:p>
        </p:txBody>
      </p:sp>
      <p:sp>
        <p:nvSpPr>
          <p:cNvPr id="16" name="Text 11"/>
          <p:cNvSpPr/>
          <p:nvPr/>
        </p:nvSpPr>
        <p:spPr bwMode="auto">
          <a:xfrm>
            <a:off x="7525764" y="6195774"/>
            <a:ext cx="6846220" cy="15041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Создана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базовая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структура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веб-сайта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включая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систему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регистрации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авторизации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бронирования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23751658" name="Прямоугольник 9"/>
          <p:cNvSpPr/>
          <p:nvPr/>
        </p:nvSpPr>
        <p:spPr bwMode="auto">
          <a:xfrm>
            <a:off x="11388920" y="7257454"/>
            <a:ext cx="3212903" cy="925862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6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947064" name="Прямоугольник 9"/>
          <p:cNvSpPr/>
          <p:nvPr/>
        </p:nvSpPr>
        <p:spPr bwMode="auto">
          <a:xfrm>
            <a:off x="11020908" y="6672326"/>
            <a:ext cx="3580913" cy="1510990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Text 0"/>
          <p:cNvSpPr/>
          <p:nvPr/>
        </p:nvSpPr>
        <p:spPr bwMode="auto">
          <a:xfrm>
            <a:off x="793790" y="1175787"/>
            <a:ext cx="7030998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Макет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двери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со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сканером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 bwMode="auto">
          <a:xfrm>
            <a:off x="793790" y="284547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  <a:defRPr/>
            </a:pPr>
            <a:endParaRPr lang="en-US" sz="175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>
            <a:off x="180327" y="2845475"/>
            <a:ext cx="3446576" cy="459543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3795161" y="2845475"/>
            <a:ext cx="3444300" cy="459240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>
            <a:off x="7407719" y="2845475"/>
            <a:ext cx="3444300" cy="4592400"/>
          </a:xfrm>
          <a:prstGeom prst="rect">
            <a:avLst/>
          </a:prstGeom>
        </p:spPr>
      </p:pic>
      <p:pic>
        <p:nvPicPr>
          <p:cNvPr id="15" name="Рисунок 14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>
            <a:off x="11020277" y="2842207"/>
            <a:ext cx="3444300" cy="4592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7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1710615" name="Прямоугольник 9"/>
          <p:cNvSpPr/>
          <p:nvPr/>
        </p:nvSpPr>
        <p:spPr bwMode="auto">
          <a:xfrm>
            <a:off x="11020908" y="6672326"/>
            <a:ext cx="3580913" cy="1510990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Text 0"/>
          <p:cNvSpPr/>
          <p:nvPr/>
        </p:nvSpPr>
        <p:spPr bwMode="auto">
          <a:xfrm>
            <a:off x="793790" y="856298"/>
            <a:ext cx="669202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Примеры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страниц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сайта</a:t>
            </a:r>
            <a:endParaRPr lang="en-US" sz="3600" dirty="0"/>
          </a:p>
        </p:txBody>
      </p:sp>
      <p:sp>
        <p:nvSpPr>
          <p:cNvPr id="3" name="Text 1"/>
          <p:cNvSpPr/>
          <p:nvPr/>
        </p:nvSpPr>
        <p:spPr bwMode="auto">
          <a:xfrm>
            <a:off x="810319" y="24664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800" dirty="0" err="1">
                <a:solidFill>
                  <a:srgbClr val="97B8FF"/>
                </a:solidFill>
                <a:ea typeface="Sora Medium"/>
                <a:cs typeface="Sora Medium"/>
              </a:rPr>
              <a:t>Главная</a:t>
            </a:r>
            <a:r>
              <a:rPr lang="en-US" sz="28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2800" dirty="0" err="1">
                <a:solidFill>
                  <a:srgbClr val="97B8FF"/>
                </a:solidFill>
                <a:ea typeface="Sora Medium"/>
                <a:cs typeface="Sora Medium"/>
              </a:rPr>
              <a:t>страница</a:t>
            </a:r>
            <a:endParaRPr lang="en-US" sz="2800" dirty="0"/>
          </a:p>
        </p:txBody>
      </p:sp>
      <p:sp>
        <p:nvSpPr>
          <p:cNvPr id="4" name="Text 2"/>
          <p:cNvSpPr/>
          <p:nvPr/>
        </p:nvSpPr>
        <p:spPr bwMode="auto">
          <a:xfrm>
            <a:off x="763688" y="3047608"/>
            <a:ext cx="4190473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400" dirty="0">
                <a:solidFill>
                  <a:srgbClr val="E0D6DE"/>
                </a:solidFill>
                <a:ea typeface="Noto Sans TC"/>
                <a:cs typeface="Noto Sans TC"/>
              </a:rPr>
              <a:t>Содержит выбор трех основных домов для бронирования, а также кнопки для перехода на другие страницы.</a:t>
            </a:r>
            <a:endParaRPr lang="en-US" sz="2400" dirty="0"/>
          </a:p>
        </p:txBody>
      </p:sp>
      <p:sp>
        <p:nvSpPr>
          <p:cNvPr id="5" name="Text 3"/>
          <p:cNvSpPr/>
          <p:nvPr/>
        </p:nvSpPr>
        <p:spPr bwMode="auto">
          <a:xfrm>
            <a:off x="5349457" y="2466464"/>
            <a:ext cx="385833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en-US" sz="2800" dirty="0" err="1">
                <a:solidFill>
                  <a:srgbClr val="97B8FF"/>
                </a:solidFill>
                <a:ea typeface="Sora Medium"/>
                <a:cs typeface="Sora Medium"/>
              </a:rPr>
              <a:t>Страница</a:t>
            </a:r>
            <a:r>
              <a:rPr lang="ru-RU" sz="2800" dirty="0">
                <a:solidFill>
                  <a:srgbClr val="97B8FF"/>
                </a:solidFill>
                <a:ea typeface="Sora Medium"/>
                <a:cs typeface="Sora Medium"/>
              </a:rPr>
              <a:t> дома</a:t>
            </a:r>
            <a:endParaRPr lang="en-US" sz="2800" dirty="0"/>
          </a:p>
        </p:txBody>
      </p:sp>
      <p:sp>
        <p:nvSpPr>
          <p:cNvPr id="6" name="Text 4"/>
          <p:cNvSpPr/>
          <p:nvPr/>
        </p:nvSpPr>
        <p:spPr bwMode="auto">
          <a:xfrm>
            <a:off x="5349457" y="3047608"/>
            <a:ext cx="3710464" cy="6095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400" dirty="0">
                <a:solidFill>
                  <a:srgbClr val="E0D6DE"/>
                </a:solidFill>
                <a:ea typeface="Noto Sans TC"/>
                <a:cs typeface="Noto Sans TC"/>
              </a:rPr>
              <a:t>Содержит информацию про конкретный дом.</a:t>
            </a:r>
            <a:endParaRPr lang="en-US" sz="2400" dirty="0"/>
          </a:p>
        </p:txBody>
      </p:sp>
      <p:sp>
        <p:nvSpPr>
          <p:cNvPr id="7" name="Text 5"/>
          <p:cNvSpPr/>
          <p:nvPr/>
        </p:nvSpPr>
        <p:spPr bwMode="auto">
          <a:xfrm>
            <a:off x="9888596" y="2466464"/>
            <a:ext cx="3978116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  <a:defRPr/>
            </a:pPr>
            <a:r>
              <a:rPr lang="ru-RU" sz="2800" dirty="0">
                <a:solidFill>
                  <a:srgbClr val="97B8FF"/>
                </a:solidFill>
                <a:ea typeface="Sora Medium"/>
                <a:cs typeface="Sora Medium"/>
              </a:rPr>
              <a:t>Страница с регистрацией</a:t>
            </a:r>
            <a:endParaRPr lang="en-US" sz="2800" dirty="0"/>
          </a:p>
        </p:txBody>
      </p:sp>
      <p:sp>
        <p:nvSpPr>
          <p:cNvPr id="8" name="Text 6"/>
          <p:cNvSpPr/>
          <p:nvPr/>
        </p:nvSpPr>
        <p:spPr bwMode="auto">
          <a:xfrm>
            <a:off x="9888596" y="3052130"/>
            <a:ext cx="3978116" cy="11610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ru-RU" sz="2400" dirty="0">
                <a:solidFill>
                  <a:srgbClr val="E0D6DE"/>
                </a:solidFill>
                <a:ea typeface="Noto Sans TC"/>
                <a:cs typeface="Noto Sans TC"/>
              </a:rPr>
              <a:t>Содержит форму для регистрации пользователя.</a:t>
            </a:r>
            <a:endParaRPr lang="en-US" sz="2400" dirty="0"/>
          </a:p>
        </p:txBody>
      </p:sp>
      <p:pic>
        <p:nvPicPr>
          <p:cNvPr id="13" name="Рисунок 8"/>
          <p:cNvPicPr/>
          <p:nvPr/>
        </p:nvPicPr>
        <p:blipFill>
          <a:blip r:embed="rId2"/>
          <a:stretch/>
        </p:blipFill>
        <p:spPr bwMode="auto">
          <a:xfrm>
            <a:off x="420193" y="5842992"/>
            <a:ext cx="4321612" cy="2098119"/>
          </a:xfrm>
          <a:prstGeom prst="rect">
            <a:avLst/>
          </a:prstGeom>
          <a:ln w="0">
            <a:noFill/>
          </a:ln>
        </p:spPr>
      </p:pic>
      <p:pic>
        <p:nvPicPr>
          <p:cNvPr id="16" name="Рисунок 5">
            <a:extLst>
              <a:ext uri="{FF2B5EF4-FFF2-40B4-BE49-F238E27FC236}">
                <a16:creationId xmlns:a16="http://schemas.microsoft.com/office/drawing/2014/main" id="{E158E05F-2792-4DCE-860F-2A92E349FC2A}"/>
              </a:ext>
            </a:extLst>
          </p:cNvPr>
          <p:cNvPicPr/>
          <p:nvPr/>
        </p:nvPicPr>
        <p:blipFill>
          <a:blip r:embed="rId3"/>
          <a:stretch/>
        </p:blipFill>
        <p:spPr bwMode="auto">
          <a:xfrm>
            <a:off x="5049695" y="5842992"/>
            <a:ext cx="4555667" cy="2098121"/>
          </a:xfrm>
          <a:prstGeom prst="rect">
            <a:avLst/>
          </a:prstGeom>
          <a:ln w="0">
            <a:noFill/>
          </a:ln>
        </p:spPr>
      </p:pic>
      <p:pic>
        <p:nvPicPr>
          <p:cNvPr id="17" name="Рисунок 2">
            <a:extLst>
              <a:ext uri="{FF2B5EF4-FFF2-40B4-BE49-F238E27FC236}">
                <a16:creationId xmlns:a16="http://schemas.microsoft.com/office/drawing/2014/main" id="{D7BE8F6F-A066-4C23-92AD-330ADAB1A219}"/>
              </a:ext>
            </a:extLst>
          </p:cNvPr>
          <p:cNvPicPr/>
          <p:nvPr/>
        </p:nvPicPr>
        <p:blipFill>
          <a:blip r:embed="rId4"/>
          <a:stretch/>
        </p:blipFill>
        <p:spPr bwMode="auto">
          <a:xfrm>
            <a:off x="9888596" y="5792375"/>
            <a:ext cx="4555667" cy="20981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0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/>
          <p:cNvSpPr/>
          <p:nvPr/>
        </p:nvSpPr>
        <p:spPr bwMode="auto">
          <a:xfrm>
            <a:off x="10232952" y="5907272"/>
            <a:ext cx="4397448" cy="232232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2" name="Text 0"/>
          <p:cNvSpPr/>
          <p:nvPr/>
        </p:nvSpPr>
        <p:spPr bwMode="auto">
          <a:xfrm>
            <a:off x="793790" y="1663898"/>
            <a:ext cx="63900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Перспективы</a:t>
            </a:r>
            <a:r>
              <a:rPr lang="en-US" sz="3600" dirty="0">
                <a:solidFill>
                  <a:srgbClr val="97B8FF"/>
                </a:solidFill>
                <a:ea typeface="Sora Medium"/>
                <a:cs typeface="Sora Medium"/>
              </a:rPr>
              <a:t> </a:t>
            </a: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развития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 bwMode="auto">
          <a:xfrm>
            <a:off x="793790" y="2826306"/>
            <a:ext cx="2173724" cy="807958"/>
          </a:xfrm>
          <a:prstGeom prst="roundRect">
            <a:avLst>
              <a:gd name="adj" fmla="val 4211"/>
            </a:avLst>
          </a:prstGeom>
          <a:solidFill>
            <a:srgbClr val="26262B"/>
          </a:solidFill>
          <a:ln/>
        </p:spPr>
      </p:sp>
      <p:sp>
        <p:nvSpPr>
          <p:cNvPr id="4" name="Text 2"/>
          <p:cNvSpPr/>
          <p:nvPr/>
        </p:nvSpPr>
        <p:spPr bwMode="auto">
          <a:xfrm>
            <a:off x="1020604" y="3003471"/>
            <a:ext cx="11989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1</a:t>
            </a:r>
            <a:endParaRPr lang="en-US" sz="2200"/>
          </a:p>
        </p:txBody>
      </p:sp>
      <p:sp>
        <p:nvSpPr>
          <p:cNvPr id="5" name="Text 3"/>
          <p:cNvSpPr/>
          <p:nvPr/>
        </p:nvSpPr>
        <p:spPr bwMode="auto">
          <a:xfrm>
            <a:off x="3194328" y="3053120"/>
            <a:ext cx="561391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Расширение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использования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технологии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.</a:t>
            </a:r>
            <a:endParaRPr lang="en-US" sz="2400" dirty="0"/>
          </a:p>
        </p:txBody>
      </p:sp>
      <p:sp>
        <p:nvSpPr>
          <p:cNvPr id="6" name="Shape 4"/>
          <p:cNvSpPr/>
          <p:nvPr/>
        </p:nvSpPr>
        <p:spPr bwMode="auto">
          <a:xfrm>
            <a:off x="3179589" y="3399829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7" name="Shape 5"/>
          <p:cNvSpPr/>
          <p:nvPr/>
        </p:nvSpPr>
        <p:spPr bwMode="auto">
          <a:xfrm>
            <a:off x="793790" y="3747611"/>
            <a:ext cx="4347567" cy="1162288"/>
          </a:xfrm>
          <a:prstGeom prst="roundRect">
            <a:avLst>
              <a:gd name="adj" fmla="val 2927"/>
            </a:avLst>
          </a:prstGeom>
          <a:solidFill>
            <a:srgbClr val="26262B"/>
          </a:solidFill>
          <a:ln/>
        </p:spPr>
      </p:sp>
      <p:sp>
        <p:nvSpPr>
          <p:cNvPr id="8" name="Text 6"/>
          <p:cNvSpPr/>
          <p:nvPr/>
        </p:nvSpPr>
        <p:spPr bwMode="auto">
          <a:xfrm>
            <a:off x="1020604" y="4101941"/>
            <a:ext cx="176570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2</a:t>
            </a:r>
            <a:endParaRPr lang="en-US" sz="2200"/>
          </a:p>
        </p:txBody>
      </p:sp>
      <p:sp>
        <p:nvSpPr>
          <p:cNvPr id="9" name="Text 7"/>
          <p:cNvSpPr/>
          <p:nvPr/>
        </p:nvSpPr>
        <p:spPr bwMode="auto">
          <a:xfrm>
            <a:off x="5368171" y="3620035"/>
            <a:ext cx="824162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Доработка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улучшение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системы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путем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добавления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бесперебойного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Sora Medium"/>
                <a:cs typeface="Sora Medium"/>
              </a:rPr>
              <a:t>питания</a:t>
            </a:r>
            <a:r>
              <a:rPr lang="en-US" sz="2400" dirty="0">
                <a:solidFill>
                  <a:srgbClr val="E0D6DE"/>
                </a:solidFill>
                <a:ea typeface="Sora Medium"/>
                <a:cs typeface="Sora Medium"/>
              </a:rPr>
              <a:t>.</a:t>
            </a:r>
            <a:endParaRPr lang="en-US" sz="2400" dirty="0"/>
          </a:p>
        </p:txBody>
      </p:sp>
      <p:sp>
        <p:nvSpPr>
          <p:cNvPr id="10" name="Shape 8"/>
          <p:cNvSpPr/>
          <p:nvPr/>
        </p:nvSpPr>
        <p:spPr bwMode="auto">
          <a:xfrm>
            <a:off x="5254704" y="4894659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3F3F44"/>
          </a:solidFill>
          <a:ln/>
        </p:spPr>
      </p:sp>
      <p:sp>
        <p:nvSpPr>
          <p:cNvPr id="11" name="Shape 9"/>
          <p:cNvSpPr/>
          <p:nvPr/>
        </p:nvSpPr>
        <p:spPr bwMode="auto">
          <a:xfrm>
            <a:off x="793790" y="5023247"/>
            <a:ext cx="6521410" cy="1542336"/>
          </a:xfrm>
          <a:prstGeom prst="roundRect">
            <a:avLst>
              <a:gd name="adj" fmla="val 2206"/>
            </a:avLst>
          </a:prstGeom>
          <a:solidFill>
            <a:srgbClr val="26262B"/>
          </a:solidFill>
          <a:ln/>
        </p:spPr>
      </p:sp>
      <p:sp>
        <p:nvSpPr>
          <p:cNvPr id="12" name="Text 10"/>
          <p:cNvSpPr/>
          <p:nvPr/>
        </p:nvSpPr>
        <p:spPr bwMode="auto">
          <a:xfrm>
            <a:off x="1020604" y="5567601"/>
            <a:ext cx="175736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  <a:defRPr/>
            </a:pPr>
            <a:r>
              <a:rPr lang="en-US" sz="2200">
                <a:solidFill>
                  <a:srgbClr val="E0D6DE"/>
                </a:solidFill>
                <a:ea typeface="Sora Medium"/>
                <a:cs typeface="Sora Medium"/>
              </a:rPr>
              <a:t>3</a:t>
            </a:r>
            <a:endParaRPr lang="en-US" sz="2200"/>
          </a:p>
        </p:txBody>
      </p:sp>
      <p:sp>
        <p:nvSpPr>
          <p:cNvPr id="13" name="Text 11"/>
          <p:cNvSpPr/>
          <p:nvPr/>
        </p:nvSpPr>
        <p:spPr bwMode="auto">
          <a:xfrm>
            <a:off x="7510793" y="4941832"/>
            <a:ext cx="6521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Проект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будет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развиваться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с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учетом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отзывов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пользователей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современных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технологических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трендов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sp>
        <p:nvSpPr>
          <p:cNvPr id="14" name="TextBox 13"/>
          <p:cNvSpPr txBox="1"/>
          <p:nvPr/>
        </p:nvSpPr>
        <p:spPr bwMode="auto">
          <a:xfrm>
            <a:off x="793790" y="6905745"/>
            <a:ext cx="109784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2400" u="sng" dirty="0">
                <a:solidFill>
                  <a:schemeClr val="bg1"/>
                </a:solidFill>
                <a:ea typeface="Noto Sans TC"/>
                <a:hlinkClick r:id="rId3" tooltip="https://yandex.ru/maps/-/CHEViK6R"/>
              </a:rPr>
              <a:t>https://yandex.ru/maps/-/CHEViK6R</a:t>
            </a:r>
            <a:endParaRPr lang="ru-RU" sz="2400" dirty="0">
              <a:solidFill>
                <a:schemeClr val="bg1"/>
              </a:solidFill>
              <a:ea typeface="Noto Sans T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 name="Slide 11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/>
          <p:cNvSpPr/>
          <p:nvPr/>
        </p:nvSpPr>
        <p:spPr bwMode="auto">
          <a:xfrm>
            <a:off x="10226024" y="5835271"/>
            <a:ext cx="4397448" cy="2322328"/>
          </a:xfrm>
          <a:prstGeom prst="rect">
            <a:avLst/>
          </a:prstGeom>
          <a:solidFill>
            <a:srgbClr val="07070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ru-RU"/>
          </a:p>
        </p:txBody>
      </p:sp>
      <p:sp>
        <p:nvSpPr>
          <p:cNvPr id="3" name="Text 0"/>
          <p:cNvSpPr/>
          <p:nvPr/>
        </p:nvSpPr>
        <p:spPr bwMode="auto">
          <a:xfrm>
            <a:off x="5370984" y="205774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  <a:defRPr/>
            </a:pPr>
            <a:r>
              <a:rPr lang="en-US" sz="3600" dirty="0" err="1">
                <a:solidFill>
                  <a:srgbClr val="97B8FF"/>
                </a:solidFill>
                <a:ea typeface="Sora Medium"/>
                <a:cs typeface="Sora Medium"/>
              </a:rPr>
              <a:t>Заключение</a:t>
            </a:r>
            <a:endParaRPr lang="en-US" sz="3600" dirty="0"/>
          </a:p>
        </p:txBody>
      </p:sp>
      <p:sp>
        <p:nvSpPr>
          <p:cNvPr id="4" name="Shape 1"/>
          <p:cNvSpPr/>
          <p:nvPr/>
        </p:nvSpPr>
        <p:spPr bwMode="auto">
          <a:xfrm>
            <a:off x="5370984" y="3106688"/>
            <a:ext cx="7560840" cy="3312368"/>
          </a:xfrm>
          <a:prstGeom prst="roundRect">
            <a:avLst>
              <a:gd name="adj" fmla="val 1293"/>
            </a:avLst>
          </a:prstGeom>
          <a:solidFill>
            <a:srgbClr val="26262B"/>
          </a:solidFill>
          <a:ln/>
        </p:spPr>
      </p:sp>
      <p:sp>
        <p:nvSpPr>
          <p:cNvPr id="5" name="Text 2"/>
          <p:cNvSpPr/>
          <p:nvPr/>
        </p:nvSpPr>
        <p:spPr bwMode="auto">
          <a:xfrm>
            <a:off x="5597797" y="3034135"/>
            <a:ext cx="7102793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ct val="150000"/>
              </a:lnSpc>
              <a:buNone/>
              <a:defRPr/>
            </a:pP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Замок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с QR-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кодом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предлагает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удобный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доступ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без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ключей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что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особенно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полезно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многоквартирных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домов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офисов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гостиниц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Проект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имеет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потенциал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для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развития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включая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функции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временных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кодов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доступа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и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интеграцию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с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системами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умного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дома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,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что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может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расширить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рынок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применения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 </a:t>
            </a:r>
            <a:r>
              <a:rPr lang="en-US" sz="2400" dirty="0" err="1">
                <a:solidFill>
                  <a:srgbClr val="E0D6DE"/>
                </a:solidFill>
                <a:ea typeface="Noto Sans TC"/>
                <a:cs typeface="Noto Sans TC"/>
              </a:rPr>
              <a:t>технологии</a:t>
            </a:r>
            <a:r>
              <a:rPr lang="en-US" sz="2400" dirty="0">
                <a:solidFill>
                  <a:srgbClr val="E0D6DE"/>
                </a:solidFill>
                <a:ea typeface="Noto Sans TC"/>
                <a:cs typeface="Noto Sans TC"/>
              </a:rPr>
              <a:t>.</a:t>
            </a:r>
            <a:endParaRPr lang="en-US" sz="24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2A9855D-D977-4141-B8B3-6D5F0712A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456" y="-51906"/>
            <a:ext cx="4147328" cy="8229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2" name="Рукописный ввод 31">
                <a:extLst>
                  <a:ext uri="{FF2B5EF4-FFF2-40B4-BE49-F238E27FC236}">
                    <a16:creationId xmlns:a16="http://schemas.microsoft.com/office/drawing/2014/main" id="{69786926-7704-4A71-8E97-E24EC70DF4D7}"/>
                  </a:ext>
                </a:extLst>
              </p14:cNvPr>
              <p14:cNvContentPartPr/>
              <p14:nvPr/>
            </p14:nvContentPartPr>
            <p14:xfrm>
              <a:off x="1935180" y="280035"/>
              <a:ext cx="717120" cy="360"/>
            </p14:xfrm>
          </p:contentPart>
        </mc:Choice>
        <mc:Fallback xmlns="">
          <p:pic>
            <p:nvPicPr>
              <p:cNvPr id="32" name="Рукописный ввод 31">
                <a:extLst>
                  <a:ext uri="{FF2B5EF4-FFF2-40B4-BE49-F238E27FC236}">
                    <a16:creationId xmlns:a16="http://schemas.microsoft.com/office/drawing/2014/main" id="{69786926-7704-4A71-8E97-E24EC70DF4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30860" y="275715"/>
                <a:ext cx="725760" cy="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34" name="Рукописный ввод 33">
                <a:extLst>
                  <a:ext uri="{FF2B5EF4-FFF2-40B4-BE49-F238E27FC236}">
                    <a16:creationId xmlns:a16="http://schemas.microsoft.com/office/drawing/2014/main" id="{FE8A450C-1E4D-4722-83F3-DBA975142D6B}"/>
                  </a:ext>
                </a:extLst>
              </p14:cNvPr>
              <p14:cNvContentPartPr/>
              <p14:nvPr/>
            </p14:nvContentPartPr>
            <p14:xfrm>
              <a:off x="2439540" y="284715"/>
              <a:ext cx="243360" cy="64800"/>
            </p14:xfrm>
          </p:contentPart>
        </mc:Choice>
        <mc:Fallback xmlns="">
          <p:pic>
            <p:nvPicPr>
              <p:cNvPr id="34" name="Рукописный ввод 33">
                <a:extLst>
                  <a:ext uri="{FF2B5EF4-FFF2-40B4-BE49-F238E27FC236}">
                    <a16:creationId xmlns:a16="http://schemas.microsoft.com/office/drawing/2014/main" id="{FE8A450C-1E4D-4722-83F3-DBA975142D6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35220" y="280395"/>
                <a:ext cx="252000" cy="7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8" name="Рукописный ввод 37">
                <a:extLst>
                  <a:ext uri="{FF2B5EF4-FFF2-40B4-BE49-F238E27FC236}">
                    <a16:creationId xmlns:a16="http://schemas.microsoft.com/office/drawing/2014/main" id="{92D86101-D065-4374-8DE4-17E71AFA832C}"/>
                  </a:ext>
                </a:extLst>
              </p14:cNvPr>
              <p14:cNvContentPartPr/>
              <p14:nvPr/>
            </p14:nvContentPartPr>
            <p14:xfrm>
              <a:off x="1997100" y="320355"/>
              <a:ext cx="360" cy="360"/>
            </p14:xfrm>
          </p:contentPart>
        </mc:Choice>
        <mc:Fallback xmlns="">
          <p:pic>
            <p:nvPicPr>
              <p:cNvPr id="38" name="Рукописный ввод 37">
                <a:extLst>
                  <a:ext uri="{FF2B5EF4-FFF2-40B4-BE49-F238E27FC236}">
                    <a16:creationId xmlns:a16="http://schemas.microsoft.com/office/drawing/2014/main" id="{92D86101-D065-4374-8DE4-17E71AFA832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979100" y="302715"/>
                <a:ext cx="36000" cy="3600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Группа 45">
            <a:extLst>
              <a:ext uri="{FF2B5EF4-FFF2-40B4-BE49-F238E27FC236}">
                <a16:creationId xmlns:a16="http://schemas.microsoft.com/office/drawing/2014/main" id="{CAA7ED1A-4FD1-440C-8DF8-83EC7A015E7A}"/>
              </a:ext>
            </a:extLst>
          </p:cNvPr>
          <p:cNvGrpSpPr/>
          <p:nvPr/>
        </p:nvGrpSpPr>
        <p:grpSpPr>
          <a:xfrm>
            <a:off x="1895940" y="290835"/>
            <a:ext cx="815400" cy="69480"/>
            <a:chOff x="1895940" y="290835"/>
            <a:chExt cx="815400" cy="69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6" name="Рукописный ввод 25">
                  <a:extLst>
                    <a:ext uri="{FF2B5EF4-FFF2-40B4-BE49-F238E27FC236}">
                      <a16:creationId xmlns:a16="http://schemas.microsoft.com/office/drawing/2014/main" id="{37FC8EBA-ACC2-42BF-B0DA-A8965DDD56F5}"/>
                    </a:ext>
                  </a:extLst>
                </p14:cNvPr>
                <p14:cNvContentPartPr/>
                <p14:nvPr/>
              </p14:nvContentPartPr>
              <p14:xfrm>
                <a:off x="1998900" y="359955"/>
                <a:ext cx="653400" cy="360"/>
              </p14:xfrm>
            </p:contentPart>
          </mc:Choice>
          <mc:Fallback xmlns="">
            <p:pic>
              <p:nvPicPr>
                <p:cNvPr id="26" name="Рукописный ввод 25">
                  <a:extLst>
                    <a:ext uri="{FF2B5EF4-FFF2-40B4-BE49-F238E27FC236}">
                      <a16:creationId xmlns:a16="http://schemas.microsoft.com/office/drawing/2014/main" id="{37FC8EBA-ACC2-42BF-B0DA-A8965DDD56F5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94580" y="355635"/>
                  <a:ext cx="6620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7" name="Рукописный ввод 26">
                  <a:extLst>
                    <a:ext uri="{FF2B5EF4-FFF2-40B4-BE49-F238E27FC236}">
                      <a16:creationId xmlns:a16="http://schemas.microsoft.com/office/drawing/2014/main" id="{A705147E-5BD7-48C1-9A39-893C119AE8A6}"/>
                    </a:ext>
                  </a:extLst>
                </p14:cNvPr>
                <p14:cNvContentPartPr/>
                <p14:nvPr/>
              </p14:nvContentPartPr>
              <p14:xfrm>
                <a:off x="2015820" y="359955"/>
                <a:ext cx="144000" cy="360"/>
              </p14:xfrm>
            </p:contentPart>
          </mc:Choice>
          <mc:Fallback xmlns="">
            <p:pic>
              <p:nvPicPr>
                <p:cNvPr id="27" name="Рукописный ввод 26">
                  <a:extLst>
                    <a:ext uri="{FF2B5EF4-FFF2-40B4-BE49-F238E27FC236}">
                      <a16:creationId xmlns:a16="http://schemas.microsoft.com/office/drawing/2014/main" id="{A705147E-5BD7-48C1-9A39-893C119AE8A6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011500" y="355635"/>
                  <a:ext cx="15264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8" name="Рукописный ввод 27">
                  <a:extLst>
                    <a:ext uri="{FF2B5EF4-FFF2-40B4-BE49-F238E27FC236}">
                      <a16:creationId xmlns:a16="http://schemas.microsoft.com/office/drawing/2014/main" id="{90F5051C-14D9-4766-8A13-67280AE59F80}"/>
                    </a:ext>
                  </a:extLst>
                </p14:cNvPr>
                <p14:cNvContentPartPr/>
                <p14:nvPr/>
              </p14:nvContentPartPr>
              <p14:xfrm>
                <a:off x="1987380" y="359955"/>
                <a:ext cx="222120" cy="360"/>
              </p14:xfrm>
            </p:contentPart>
          </mc:Choice>
          <mc:Fallback xmlns="">
            <p:pic>
              <p:nvPicPr>
                <p:cNvPr id="28" name="Рукописный ввод 27">
                  <a:extLst>
                    <a:ext uri="{FF2B5EF4-FFF2-40B4-BE49-F238E27FC236}">
                      <a16:creationId xmlns:a16="http://schemas.microsoft.com/office/drawing/2014/main" id="{90F5051C-14D9-4766-8A13-67280AE59F80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983060" y="355635"/>
                  <a:ext cx="23076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Рукописный ввод 28">
                  <a:extLst>
                    <a:ext uri="{FF2B5EF4-FFF2-40B4-BE49-F238E27FC236}">
                      <a16:creationId xmlns:a16="http://schemas.microsoft.com/office/drawing/2014/main" id="{6D3DAC1B-7719-4D4C-A5D8-D72B9EBB2D78}"/>
                    </a:ext>
                  </a:extLst>
                </p14:cNvPr>
                <p14:cNvContentPartPr/>
                <p14:nvPr/>
              </p14:nvContentPartPr>
              <p14:xfrm>
                <a:off x="2032020" y="359955"/>
                <a:ext cx="244440" cy="360"/>
              </p14:xfrm>
            </p:contentPart>
          </mc:Choice>
          <mc:Fallback xmlns="">
            <p:pic>
              <p:nvPicPr>
                <p:cNvPr id="29" name="Рукописный ввод 28">
                  <a:extLst>
                    <a:ext uri="{FF2B5EF4-FFF2-40B4-BE49-F238E27FC236}">
                      <a16:creationId xmlns:a16="http://schemas.microsoft.com/office/drawing/2014/main" id="{6D3DAC1B-7719-4D4C-A5D8-D72B9EBB2D7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27700" y="355635"/>
                  <a:ext cx="25308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Рукописный ввод 29">
                  <a:extLst>
                    <a:ext uri="{FF2B5EF4-FFF2-40B4-BE49-F238E27FC236}">
                      <a16:creationId xmlns:a16="http://schemas.microsoft.com/office/drawing/2014/main" id="{9FBCFC9B-142C-461E-BB31-B58289A82B14}"/>
                    </a:ext>
                  </a:extLst>
                </p14:cNvPr>
                <p14:cNvContentPartPr/>
                <p14:nvPr/>
              </p14:nvContentPartPr>
              <p14:xfrm>
                <a:off x="2019060" y="359955"/>
                <a:ext cx="692280" cy="360"/>
              </p14:xfrm>
            </p:contentPart>
          </mc:Choice>
          <mc:Fallback xmlns="">
            <p:pic>
              <p:nvPicPr>
                <p:cNvPr id="30" name="Рукописный ввод 29">
                  <a:extLst>
                    <a:ext uri="{FF2B5EF4-FFF2-40B4-BE49-F238E27FC236}">
                      <a16:creationId xmlns:a16="http://schemas.microsoft.com/office/drawing/2014/main" id="{9FBCFC9B-142C-461E-BB31-B58289A82B1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014740" y="355635"/>
                  <a:ext cx="700920" cy="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9" name="Рукописный ввод 38">
                  <a:extLst>
                    <a:ext uri="{FF2B5EF4-FFF2-40B4-BE49-F238E27FC236}">
                      <a16:creationId xmlns:a16="http://schemas.microsoft.com/office/drawing/2014/main" id="{588F1218-187C-4C64-883F-9A978B51EBC3}"/>
                    </a:ext>
                  </a:extLst>
                </p14:cNvPr>
                <p14:cNvContentPartPr/>
                <p14:nvPr/>
              </p14:nvContentPartPr>
              <p14:xfrm>
                <a:off x="1963620" y="307035"/>
                <a:ext cx="496440" cy="23760"/>
              </p14:xfrm>
            </p:contentPart>
          </mc:Choice>
          <mc:Fallback xmlns="">
            <p:pic>
              <p:nvPicPr>
                <p:cNvPr id="39" name="Рукописный ввод 38">
                  <a:extLst>
                    <a:ext uri="{FF2B5EF4-FFF2-40B4-BE49-F238E27FC236}">
                      <a16:creationId xmlns:a16="http://schemas.microsoft.com/office/drawing/2014/main" id="{588F1218-187C-4C64-883F-9A978B51EBC3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945980" y="289395"/>
                  <a:ext cx="53208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42" name="Рукописный ввод 41">
                  <a:extLst>
                    <a:ext uri="{FF2B5EF4-FFF2-40B4-BE49-F238E27FC236}">
                      <a16:creationId xmlns:a16="http://schemas.microsoft.com/office/drawing/2014/main" id="{14ABB866-0AA9-46AC-90AE-158014EBFC08}"/>
                    </a:ext>
                  </a:extLst>
                </p14:cNvPr>
                <p14:cNvContentPartPr/>
                <p14:nvPr/>
              </p14:nvContentPartPr>
              <p14:xfrm>
                <a:off x="2470140" y="320355"/>
                <a:ext cx="360" cy="360"/>
              </p14:xfrm>
            </p:contentPart>
          </mc:Choice>
          <mc:Fallback xmlns="">
            <p:pic>
              <p:nvPicPr>
                <p:cNvPr id="42" name="Рукописный ввод 41">
                  <a:extLst>
                    <a:ext uri="{FF2B5EF4-FFF2-40B4-BE49-F238E27FC236}">
                      <a16:creationId xmlns:a16="http://schemas.microsoft.com/office/drawing/2014/main" id="{14ABB866-0AA9-46AC-90AE-158014EBFC0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452140" y="302715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Рукописный ввод 42">
                  <a:extLst>
                    <a:ext uri="{FF2B5EF4-FFF2-40B4-BE49-F238E27FC236}">
                      <a16:creationId xmlns:a16="http://schemas.microsoft.com/office/drawing/2014/main" id="{9973EC0F-A00D-4A78-A639-7296998A06A8}"/>
                    </a:ext>
                  </a:extLst>
                </p14:cNvPr>
                <p14:cNvContentPartPr/>
                <p14:nvPr/>
              </p14:nvContentPartPr>
              <p14:xfrm>
                <a:off x="2466900" y="333315"/>
                <a:ext cx="45000" cy="3600"/>
              </p14:xfrm>
            </p:contentPart>
          </mc:Choice>
          <mc:Fallback xmlns="">
            <p:pic>
              <p:nvPicPr>
                <p:cNvPr id="43" name="Рукописный ввод 42">
                  <a:extLst>
                    <a:ext uri="{FF2B5EF4-FFF2-40B4-BE49-F238E27FC236}">
                      <a16:creationId xmlns:a16="http://schemas.microsoft.com/office/drawing/2014/main" id="{9973EC0F-A00D-4A78-A639-7296998A06A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48900" y="315315"/>
                  <a:ext cx="8064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5" name="Рукописный ввод 44">
                  <a:extLst>
                    <a:ext uri="{FF2B5EF4-FFF2-40B4-BE49-F238E27FC236}">
                      <a16:creationId xmlns:a16="http://schemas.microsoft.com/office/drawing/2014/main" id="{A2A4CCAF-EB25-4A7D-AEF1-5C7983C49D0A}"/>
                    </a:ext>
                  </a:extLst>
                </p14:cNvPr>
                <p14:cNvContentPartPr/>
                <p14:nvPr/>
              </p14:nvContentPartPr>
              <p14:xfrm>
                <a:off x="1895940" y="290835"/>
                <a:ext cx="807840" cy="63720"/>
              </p14:xfrm>
            </p:contentPart>
          </mc:Choice>
          <mc:Fallback xmlns="">
            <p:pic>
              <p:nvPicPr>
                <p:cNvPr id="45" name="Рукописный ввод 44">
                  <a:extLst>
                    <a:ext uri="{FF2B5EF4-FFF2-40B4-BE49-F238E27FC236}">
                      <a16:creationId xmlns:a16="http://schemas.microsoft.com/office/drawing/2014/main" id="{A2A4CCAF-EB25-4A7D-AEF1-5C7983C49D0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86940" y="281835"/>
                  <a:ext cx="825480" cy="81360"/>
                </a:xfrm>
                <a:prstGeom prst="rect">
                  <a:avLst/>
                </a:prstGeom>
              </p:spPr>
            </p:pic>
          </mc:Fallback>
        </mc:AlternateContent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</TotalTime>
  <Words>612</Words>
  <Application>Microsoft Office PowerPoint</Application>
  <DocSecurity>0</DocSecurity>
  <PresentationFormat>Произвольный</PresentationFormat>
  <Paragraphs>69</Paragraphs>
  <Slides>11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Roboto</vt:lpstr>
      <vt:lpstr>Symbol</vt:lpstr>
      <vt:lpstr>Calibri</vt:lpstr>
      <vt:lpstr>Arial</vt:lpstr>
      <vt:lpstr>Office Theme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Manager/>
  <Company>PptxGenJS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keywords/>
  <dc:description/>
  <cp:lastModifiedBy>Михаил Зборовский</cp:lastModifiedBy>
  <cp:revision>19</cp:revision>
  <dcterms:created xsi:type="dcterms:W3CDTF">2025-01-13T18:06:54Z</dcterms:created>
  <dcterms:modified xsi:type="dcterms:W3CDTF">2025-02-12T14:54:19Z</dcterms:modified>
  <cp:category/>
  <dc:identifier/>
  <cp:contentStatus/>
  <dc:language/>
  <cp:version/>
</cp:coreProperties>
</file>